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581247" y="0"/>
            <a:ext cx="5029200" cy="5029200"/>
          </a:xfrm>
          <a:custGeom>
            <a:avLst/>
            <a:gdLst/>
            <a:ahLst/>
            <a:cxnLst/>
            <a:rect l="l" t="t" r="r" b="b"/>
            <a:pathLst>
              <a:path w="5029200" h="5029200">
                <a:moveTo>
                  <a:pt x="2240280" y="0"/>
                </a:moveTo>
                <a:lnTo>
                  <a:pt x="2788920" y="0"/>
                </a:lnTo>
                <a:lnTo>
                  <a:pt x="5029200" y="5029200"/>
                </a:lnTo>
                <a:lnTo>
                  <a:pt x="0" y="5029200"/>
                </a:lnTo>
                <a:lnTo>
                  <a:pt x="224028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666847" y="0"/>
            <a:ext cx="6858000" cy="5943600"/>
          </a:xfrm>
          <a:custGeom>
            <a:avLst/>
            <a:gdLst/>
            <a:ahLst/>
            <a:cxnLst/>
            <a:rect l="l" t="t" r="r" b="b"/>
            <a:pathLst>
              <a:path w="6858000" h="5943600">
                <a:moveTo>
                  <a:pt x="2971800" y="0"/>
                </a:moveTo>
                <a:lnTo>
                  <a:pt x="3886200" y="0"/>
                </a:lnTo>
                <a:lnTo>
                  <a:pt x="6858000" y="5943600"/>
                </a:lnTo>
                <a:lnTo>
                  <a:pt x="0" y="5943600"/>
                </a:lnTo>
                <a:lnTo>
                  <a:pt x="297180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463040"/>
            <a:ext cx="758952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立大志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7589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从培养孩子健康幸福力谈起 · 上篇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84048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200400" y="42062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三大误区，你中了几个？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84632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1206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731520"/>
            <a:ext cx="1072865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中篇预告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011680"/>
            <a:ext cx="914400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600" b="0">
                <a:solidFill>
                  <a:srgbClr val="FFFFFF"/>
                </a:solidFill>
                <a:latin typeface="Noto Serif CJK SC"/>
              </a:defRPr>
              <a:lnSpc>
                <a:spcPct val="140000"/>
              </a:lnSpc>
            </a:pPr>
            <a:r>
              <a:t>健康幸福的本质到底是什么？</a:t>
            </a:r>
            <a:br/>
            <a:r>
              <a:t>它和志向的关系是什么？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5661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3749039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"这个问题的答案，比怎么让孩子开心重要一百倍"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9377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21208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想象一下，你的孩子……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686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"这个孩子的生命状态，是健康的"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0728655" cy="2560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二十多岁，独立生活。电话那头声音轻盈有弹性——你能听出</a:t>
            </a:r>
            <a:br/>
            <a:r>
              <a:t>他是真的过得好。做一份有意义的工作，身边有聊得来的朋友，</a:t>
            </a:r>
            <a:br/>
            <a:r>
              <a:t>有对未来的期待。你挂了电话，心里很踏实——不是因为他</a:t>
            </a:r>
            <a:br/>
            <a:r>
              <a:t>又拿了什么成绩，而是你感觉到：这个孩子的生命状态，是健康的。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4754880"/>
            <a:ext cx="10728655" cy="25603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  <a:solidFill>
            <a:srgbClr val="94a3b8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又或者……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686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"还行"——但没有任何期待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737360"/>
            <a:ext cx="10728655" cy="25603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他也在工作、也在生活，但你能感觉到一种不对劲。什么都</a:t>
            </a:r>
            <a:br/>
            <a:r>
              <a:t>"还行"，但就是"没劲"。不知道自己在忙什么，不知道现在</a:t>
            </a:r>
            <a:br/>
            <a:r>
              <a:t>做的和未来有什么关系，甚至不知道自己到底想要什么。你问</a:t>
            </a:r>
            <a:br/>
            <a:r>
              <a:t>他"最近怎么样"，他说"还行"——但那两个字里没有一丝热气。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754880"/>
            <a:ext cx="10728655" cy="25603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差别在哪里？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0" y="1280160"/>
            <a:ext cx="5486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❌ 不是收入</a:t>
            </a:r>
          </a:p>
        </p:txBody>
      </p:sp>
      <p:sp>
        <p:nvSpPr>
          <p:cNvPr id="4" name="Rectangle 3"/>
          <p:cNvSpPr/>
          <p:nvPr/>
        </p:nvSpPr>
        <p:spPr>
          <a:xfrm>
            <a:off x="3474720" y="1600200"/>
            <a:ext cx="493776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200400" y="2103120"/>
            <a:ext cx="54864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❌ 不是地位</a:t>
            </a:r>
          </a:p>
        </p:txBody>
      </p:sp>
      <p:sp>
        <p:nvSpPr>
          <p:cNvPr id="6" name="Rectangle 5"/>
          <p:cNvSpPr/>
          <p:nvPr/>
        </p:nvSpPr>
        <p:spPr>
          <a:xfrm>
            <a:off x="3474720" y="2423160"/>
            <a:ext cx="493776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3200400"/>
            <a:ext cx="10728655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1D4ED8"/>
                </a:solidFill>
                <a:latin typeface="Noto Serif CJK SC"/>
              </a:defRPr>
              <a:lnSpc>
                <a:spcPct val="130000"/>
              </a:lnSpc>
            </a:pPr>
            <a:r>
              <a:t>✅ 真正的差别：一个孩子有"健康幸福力"，一个没有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389120"/>
            <a:ext cx="10728655" cy="13716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4389120"/>
            <a:ext cx="36576" cy="137160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4572000"/>
            <a:ext cx="9814255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收入地位是外部标签，健康幸福力是内在状态。</a:t>
            </a:r>
            <a:br/>
            <a:r>
              <a:t>前者可以衡量，后者决定一切。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你们一定见过这两种人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5847" y="1097280"/>
            <a:ext cx="25603" cy="36576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4300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撑别人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活得拧巴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该有的都有了，但就是不舒服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200000"/>
              </a:lnSpc>
            </a:pPr>
            <a:r>
              <a:t>整个人是散着的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14300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活自己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4592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活得舒展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工作不是消耗，生活不是应付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200000"/>
              </a:lnSpc>
            </a:pPr>
            <a:r>
              <a:t>整个人是自洽的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1148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"前者在活自己，后者在撑别人"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误区一 · 成功论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68680"/>
            <a:ext cx="10728655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"考上好大学、找到好工作、赚到足够的钱，就幸福了"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5847" y="1371600"/>
            <a:ext cx="25603" cy="301752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417320"/>
            <a:ext cx="164592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现实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9202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90000"/>
              </a:lnSpc>
            </a:pPr>
            <a:r>
              <a:t>名校毕业年薪百万不幸福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90000"/>
              </a:lnSpc>
            </a:pPr>
            <a:r>
              <a:t>失眠焦虑，不知为何活着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90000"/>
              </a:lnSpc>
            </a:pPr>
            <a:r>
              <a:t>有成功条件，没有幸福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417320"/>
            <a:ext cx="164592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真相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011680"/>
            <a:ext cx="5029200" cy="1828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成功和幸福</a:t>
            </a:r>
            <a:br/>
            <a:r>
              <a:t>是两个不同的命题。</a:t>
            </a:r>
            <a:br/>
            <a:r>
              <a:t>拥有了成功的条件，</a:t>
            </a:r>
            <a:br/>
            <a:r>
              <a:t>不等于拥有了幸福。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41148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"成功是幸福的外部包装，不是幸福本身"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误区二 · 平淡论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68680"/>
            <a:ext cx="10728655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"别那么累，做个普通人，健康快乐就好"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5029200" cy="13716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05840" y="160020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被动接受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057400"/>
            <a:ext cx="4572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B42318"/>
                </a:solidFill>
                <a:latin typeface="Noto Sans CJK SC"/>
              </a:defRPr>
              <a:lnSpc>
                <a:spcPct val="150000"/>
              </a:lnSpc>
            </a:pPr>
            <a:r>
              <a:t>没有能力被迫回到家乡——</a:t>
            </a:r>
            <a:br/>
            <a:r>
              <a:t>不是平淡，是"被迫平庸"</a:t>
            </a:r>
          </a:p>
        </p:txBody>
      </p:sp>
      <p:sp>
        <p:nvSpPr>
          <p:cNvPr id="7" name="Right Arrow 6"/>
          <p:cNvSpPr/>
          <p:nvPr/>
        </p:nvSpPr>
        <p:spPr>
          <a:xfrm>
            <a:off x="1371600" y="2834640"/>
            <a:ext cx="2743200" cy="109728"/>
          </a:xfrm>
          <a:prstGeom prst="rightArrow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400800" y="1463040"/>
            <a:ext cx="5029200" cy="137160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675120" y="160020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Noto Sans CJK SC"/>
              </a:defRPr>
            </a:pPr>
            <a:r>
              <a:t>主动选择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2057400"/>
            <a:ext cx="457200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000" b="0">
                <a:solidFill>
                  <a:srgbClr val="13795B"/>
                </a:solidFill>
                <a:latin typeface="Noto Sans CJK SC"/>
              </a:defRPr>
              <a:lnSpc>
                <a:spcPct val="150000"/>
              </a:lnSpc>
            </a:pPr>
            <a:r>
              <a:t>有能力考顶尖大学却选择开小店</a:t>
            </a:r>
            <a:br/>
            <a:r>
              <a:t>——去过高处，知道那不是想要的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8229600" y="2286000"/>
            <a:ext cx="182880" cy="548640"/>
          </a:xfrm>
          <a:prstGeom prst="down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320040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347472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"主动选择是幸福，被迫平庸是无力感"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误区三 · 满足论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68680"/>
            <a:ext cx="10728655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"孩子想要什么我都满足他，不要让他受委屈"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5847" y="1371600"/>
            <a:ext cx="25603" cy="347472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417320"/>
            <a:ext cx="27432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即时满足的陷阱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9202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90000"/>
              </a:lnSpc>
            </a:pPr>
            <a:r>
              <a:t>所有需求被满足的人不会幸福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90000"/>
              </a:lnSpc>
            </a:pPr>
            <a:r>
              <a:t>幸福感来自付出努力然后得到</a:t>
            </a:r>
          </a:p>
          <a:p>
            <a:pPr algn="l">
              <a:defRPr sz="2200">
                <a:solidFill>
                  <a:srgbClr val="B42318"/>
                </a:solidFill>
                <a:latin typeface="Noto Sans CJK SC"/>
              </a:defRPr>
              <a:lnSpc>
                <a:spcPct val="190000"/>
              </a:lnSpc>
            </a:pPr>
            <a:r>
              <a:t>幸福阈值越来越低</a:t>
            </a:r>
          </a:p>
        </p:txBody>
      </p:sp>
      <p:sp>
        <p:nvSpPr>
          <p:cNvPr id="7" name="Down Arrow 6"/>
          <p:cNvSpPr/>
          <p:nvPr/>
        </p:nvSpPr>
        <p:spPr>
          <a:xfrm>
            <a:off x="1371600" y="3931920"/>
            <a:ext cx="137160" cy="36576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Down Arrow 7"/>
          <p:cNvSpPr/>
          <p:nvPr/>
        </p:nvSpPr>
        <p:spPr>
          <a:xfrm>
            <a:off x="2743200" y="3931920"/>
            <a:ext cx="137160" cy="36576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Down Arrow 8"/>
          <p:cNvSpPr/>
          <p:nvPr/>
        </p:nvSpPr>
        <p:spPr>
          <a:xfrm>
            <a:off x="4114800" y="3931920"/>
            <a:ext cx="137160" cy="365760"/>
          </a:xfrm>
          <a:prstGeom prst="downArrow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400800" y="1417320"/>
            <a:ext cx="292608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想要→努力→得到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20240"/>
            <a:ext cx="5029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90000"/>
              </a:lnSpc>
            </a:pPr>
            <a:r>
              <a:t>想要→付出努力→得到→成就感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90000"/>
              </a:lnSpc>
            </a:pPr>
            <a:r>
              <a:t>幸福本质上是成就感的一种形式</a:t>
            </a:r>
          </a:p>
          <a:p>
            <a:pPr algn="l">
              <a:defRPr sz="2200">
                <a:solidFill>
                  <a:srgbClr val="13795B"/>
                </a:solidFill>
                <a:latin typeface="Noto Sans CJK SC"/>
              </a:defRPr>
              <a:lnSpc>
                <a:spcPct val="190000"/>
              </a:lnSpc>
            </a:pPr>
            <a:r>
              <a:t>没有挑战就没有真实幸福</a:t>
            </a:r>
          </a:p>
        </p:txBody>
      </p:sp>
      <p:sp>
        <p:nvSpPr>
          <p:cNvPr id="12" name="Up Arrow 11"/>
          <p:cNvSpPr/>
          <p:nvPr/>
        </p:nvSpPr>
        <p:spPr>
          <a:xfrm>
            <a:off x="7315200" y="4114800"/>
            <a:ext cx="137160" cy="36576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Up Arrow 12"/>
          <p:cNvSpPr/>
          <p:nvPr/>
        </p:nvSpPr>
        <p:spPr>
          <a:xfrm>
            <a:off x="8686800" y="3840480"/>
            <a:ext cx="137160" cy="36576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Up Arrow 13"/>
          <p:cNvSpPr/>
          <p:nvPr/>
        </p:nvSpPr>
        <p:spPr>
          <a:xfrm>
            <a:off x="10058400" y="3566160"/>
            <a:ext cx="137160" cy="36576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47548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"幸福感，本质上是成就感的一种形式"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28600"/>
            <a:ext cx="10728655" cy="5943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00000"/>
              </a:lnSpc>
            </a:pPr>
            <a:r>
              <a:t>三大误区，同一个错误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28016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成功 ≠ 幸福</a:t>
            </a:r>
          </a:p>
        </p:txBody>
      </p:sp>
      <p:sp>
        <p:nvSpPr>
          <p:cNvPr id="5" name="Rectangle 4"/>
          <p:cNvSpPr/>
          <p:nvPr/>
        </p:nvSpPr>
        <p:spPr>
          <a:xfrm>
            <a:off x="1097280" y="1691640"/>
            <a:ext cx="246888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828800"/>
            <a:ext cx="26517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40000"/>
              </a:lnSpc>
            </a:pPr>
            <a:r>
              <a:t>考上名校≠幸福</a:t>
            </a:r>
            <a:br/>
            <a:r>
              <a:t>外部包装≠幸福本身</a:t>
            </a:r>
          </a:p>
        </p:txBody>
      </p:sp>
      <p:sp>
        <p:nvSpPr>
          <p:cNvPr id="7" name="Rectangle 6"/>
          <p:cNvSpPr/>
          <p:nvPr/>
        </p:nvSpPr>
        <p:spPr>
          <a:xfrm>
            <a:off x="4399178" y="11887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73498" y="128016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平淡 ≠ 幸福</a:t>
            </a:r>
          </a:p>
        </p:txBody>
      </p:sp>
      <p:sp>
        <p:nvSpPr>
          <p:cNvPr id="9" name="Rectangle 8"/>
          <p:cNvSpPr/>
          <p:nvPr/>
        </p:nvSpPr>
        <p:spPr>
          <a:xfrm>
            <a:off x="4764938" y="1691640"/>
            <a:ext cx="246888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73498" y="1828800"/>
            <a:ext cx="26517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40000"/>
              </a:lnSpc>
            </a:pPr>
            <a:r>
              <a:t>被动接受=被迫平庸</a:t>
            </a:r>
            <a:br/>
            <a:r>
              <a:t>主动选择才是幸福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66836" y="11887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341156" y="128016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4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满足 ≠ 幸福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432596" y="1691640"/>
            <a:ext cx="2468880" cy="36576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41156" y="1828800"/>
            <a:ext cx="265176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40000"/>
              </a:lnSpc>
            </a:pPr>
            <a:r>
              <a:t>即时满足→阈值降低</a:t>
            </a:r>
            <a:br/>
            <a:r>
              <a:t>幸福感=成就感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2004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"把幸福当成了外部条件的结果，而不是内在自洽的状态"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448056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466344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中篇——健康幸福的本质到底是什么？它和志向的关系是什么？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